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gx8SvzV1gVx+d59VzZK5Oi3YCn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55" d="100"/>
          <a:sy n="55" d="100"/>
        </p:scale>
        <p:origin x="24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028700" y="2244726"/>
            <a:ext cx="11658600" cy="47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714500" y="7204076"/>
            <a:ext cx="10287000" cy="3311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2pPr>
            <a:lvl3pPr lvl="2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3pPr>
            <a:lvl4pPr lvl="3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4pPr>
            <a:lvl5pPr lvl="4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5pPr>
            <a:lvl6pPr lvl="5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6pPr>
            <a:lvl7pPr lvl="6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7pPr>
            <a:lvl8pPr lvl="7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8pPr>
            <a:lvl9pPr lvl="8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C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506662" y="2087563"/>
            <a:ext cx="8702676" cy="1183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C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5482432" y="5063331"/>
            <a:ext cx="11623676" cy="2957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518318" y="2191544"/>
            <a:ext cx="11623676" cy="8701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C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C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935832" y="3419479"/>
            <a:ext cx="11830050" cy="5705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935832" y="9178929"/>
            <a:ext cx="11830050" cy="30003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3000"/>
              <a:buNone/>
              <a:defRPr sz="3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C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942975" y="3651250"/>
            <a:ext cx="5829300" cy="870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943725" y="3651250"/>
            <a:ext cx="5829300" cy="870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C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944763" y="3362326"/>
            <a:ext cx="5802510" cy="1647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944763" y="5010150"/>
            <a:ext cx="5802510" cy="7369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943726" y="3362326"/>
            <a:ext cx="5831087" cy="1647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943726" y="5010150"/>
            <a:ext cx="5831087" cy="7369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C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C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C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831087" y="1974853"/>
            <a:ext cx="6943725" cy="974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5334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1pPr>
            <a:lvl2pPr marL="914400" lvl="1" indent="-4953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marL="1371600" lvl="2" indent="-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marL="1828800" lvl="3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marL="2286000" lvl="4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marL="2743200" lvl="5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marL="3200400" lvl="6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marL="3657600" lvl="7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marL="4114800" lvl="8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944762" y="4114800"/>
            <a:ext cx="4423767" cy="7623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C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831087" y="1974853"/>
            <a:ext cx="6943725" cy="974725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944762" y="4114800"/>
            <a:ext cx="4423767" cy="7623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C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9530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57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19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C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callto:867%201359%200194" TargetMode="External"/><Relationship Id="rId4" Type="http://schemas.openxmlformats.org/officeDocument/2006/relationships/hyperlink" Target="https://us02web.zoom.us/j/86713590194?pwd=WzapHU5ZMTPLEh2jiAnopEbPWXf6OV.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0" cy="137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6321286" y="790159"/>
            <a:ext cx="6579704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i="0" u="none" strike="noStrike" cap="none" dirty="0">
                <a:solidFill>
                  <a:srgbClr val="32256C"/>
                </a:solidFill>
                <a:latin typeface="Arial"/>
                <a:ea typeface="Arial"/>
                <a:cs typeface="Arial"/>
                <a:sym typeface="Arial"/>
              </a:rPr>
              <a:t>Secretaría de Gestión y Desarrollo 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i="0" u="none" strike="noStrike" cap="none" dirty="0">
                <a:solidFill>
                  <a:srgbClr val="32256C"/>
                </a:solidFill>
                <a:latin typeface="Arial"/>
                <a:ea typeface="Arial"/>
                <a:cs typeface="Arial"/>
                <a:sym typeface="Arial"/>
              </a:rPr>
              <a:t>de Pueblos y Nacionalidades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C" sz="2000" b="0" i="0" u="none" strike="noStrike" cap="none" dirty="0" smtClean="0">
                <a:solidFill>
                  <a:srgbClr val="32256C"/>
                </a:solidFill>
                <a:latin typeface="Arial"/>
                <a:ea typeface="Arial"/>
                <a:cs typeface="Arial"/>
                <a:sym typeface="Arial"/>
              </a:rPr>
              <a:t>28 de febrero del 2025</a:t>
            </a:r>
            <a:endParaRPr dirty="0"/>
          </a:p>
        </p:txBody>
      </p:sp>
      <p:sp>
        <p:nvSpPr>
          <p:cNvPr id="86" name="Google Shape;86;p1"/>
          <p:cNvSpPr txBox="1"/>
          <p:nvPr/>
        </p:nvSpPr>
        <p:spPr>
          <a:xfrm>
            <a:off x="1630018" y="2583232"/>
            <a:ext cx="1045590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s-EC" sz="2400" b="1" i="0" u="none" strike="noStrike" cap="none" dirty="0" smtClean="0">
                <a:solidFill>
                  <a:srgbClr val="32256C"/>
                </a:solidFill>
                <a:latin typeface="Arial"/>
                <a:ea typeface="Arial"/>
                <a:cs typeface="Arial"/>
                <a:sym typeface="Arial"/>
              </a:rPr>
              <a:t>CONVOCATORIA A </a:t>
            </a:r>
            <a:r>
              <a:rPr lang="es-ES" sz="2400" b="1" dirty="0">
                <a:solidFill>
                  <a:srgbClr val="32256C"/>
                </a:solidFill>
              </a:rPr>
              <a:t>PARTICIPACIÓN EN EL PROCESO DE FERIA INCLUSIVA </a:t>
            </a:r>
            <a:r>
              <a:rPr lang="es-ES" sz="2400" b="1" dirty="0" smtClean="0">
                <a:solidFill>
                  <a:srgbClr val="32256C"/>
                </a:solidFill>
              </a:rPr>
              <a:t>CÓD. FI-SGDPN-2025-002</a:t>
            </a:r>
            <a:endParaRPr dirty="0"/>
          </a:p>
        </p:txBody>
      </p:sp>
      <p:sp>
        <p:nvSpPr>
          <p:cNvPr id="87" name="Google Shape;87;p1"/>
          <p:cNvSpPr txBox="1"/>
          <p:nvPr/>
        </p:nvSpPr>
        <p:spPr>
          <a:xfrm>
            <a:off x="1630018" y="4275975"/>
            <a:ext cx="10455965" cy="7940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es-ES" sz="2000" dirty="0">
                <a:solidFill>
                  <a:srgbClr val="32256C"/>
                </a:solidFill>
              </a:rPr>
              <a:t>La SECRETARIA DE GESTION Y DESARROLLO DE PUEBLOS Y NACIONALIDADES, convoca </a:t>
            </a:r>
            <a:r>
              <a:rPr lang="es-ES" sz="2000" dirty="0" smtClean="0">
                <a:solidFill>
                  <a:srgbClr val="32256C"/>
                </a:solidFill>
              </a:rPr>
              <a:t>a todos/as los/as productores/as </a:t>
            </a:r>
            <a:r>
              <a:rPr lang="es-ES" sz="2000" dirty="0">
                <a:solidFill>
                  <a:srgbClr val="32256C"/>
                </a:solidFill>
              </a:rPr>
              <a:t>individuales, las organizaciones de la Economía Popular y Solidaria, </a:t>
            </a:r>
            <a:r>
              <a:rPr lang="es-ES" sz="2000" dirty="0" smtClean="0">
                <a:solidFill>
                  <a:srgbClr val="32256C"/>
                </a:solidFill>
              </a:rPr>
              <a:t>las unidades </a:t>
            </a:r>
            <a:r>
              <a:rPr lang="es-ES" sz="2000" dirty="0">
                <a:solidFill>
                  <a:srgbClr val="32256C"/>
                </a:solidFill>
              </a:rPr>
              <a:t>económicas populares, </a:t>
            </a:r>
            <a:r>
              <a:rPr lang="es-ES" sz="2000" dirty="0" smtClean="0">
                <a:solidFill>
                  <a:srgbClr val="32256C"/>
                </a:solidFill>
              </a:rPr>
              <a:t>los/as artesanos/as, </a:t>
            </a:r>
            <a:r>
              <a:rPr lang="es-ES" sz="2000" dirty="0">
                <a:solidFill>
                  <a:srgbClr val="32256C"/>
                </a:solidFill>
              </a:rPr>
              <a:t>las micro y pequeñas unidades productivas, personas naturales o jurídicas, ya sea de manera individual o a través de asociaciones o consorcios o por compromiso de asociación o consorcios, </a:t>
            </a:r>
            <a:r>
              <a:rPr lang="es-ES" sz="2000" dirty="0" smtClean="0">
                <a:solidFill>
                  <a:srgbClr val="32256C"/>
                </a:solidFill>
              </a:rPr>
              <a:t>a </a:t>
            </a:r>
            <a:r>
              <a:rPr lang="es-ES" sz="2000" dirty="0">
                <a:solidFill>
                  <a:srgbClr val="32256C"/>
                </a:solidFill>
              </a:rPr>
              <a:t>la presentación de ofertas para la </a:t>
            </a:r>
            <a:r>
              <a:rPr lang="es-ES" sz="2000" dirty="0" smtClean="0">
                <a:solidFill>
                  <a:srgbClr val="32256C"/>
                </a:solidFill>
              </a:rPr>
              <a:t>“</a:t>
            </a:r>
            <a:r>
              <a:rPr lang="es-ES" sz="2000" b="1" dirty="0">
                <a:solidFill>
                  <a:srgbClr val="32256C"/>
                </a:solidFill>
              </a:rPr>
              <a:t>CONTRATACIÓN DEL SERVICIO DE PRODUCCIÓN, LOGÍSTICA Y COORDINACIÓN GENERAL DE EVENTOS PARA LA PROMOCIÓN Y FORTALECIMIENTO DE LA IDENTIDAD CULTURAL Y LENGUAS DE PUEBLOS Y NACIONALIDADES, MEDIANTE FERIAS DE ENCUENTROS, ACTIVACIONES CULTURALES Y EDUCATIVAS, DURANTE EL PRIMER SEMESTRE DE 2025</a:t>
            </a:r>
            <a:r>
              <a:rPr lang="es-ES" sz="2000" dirty="0" smtClean="0">
                <a:solidFill>
                  <a:srgbClr val="32256C"/>
                </a:solidFill>
              </a:rPr>
              <a:t>” </a:t>
            </a:r>
            <a:r>
              <a:rPr lang="es-ES" sz="2000" dirty="0">
                <a:solidFill>
                  <a:srgbClr val="32256C"/>
                </a:solidFill>
              </a:rPr>
              <a:t>que estén habilitadas en el Registro Único de Proveedores- </a:t>
            </a:r>
            <a:r>
              <a:rPr lang="es-ES" sz="2000" dirty="0" smtClean="0">
                <a:solidFill>
                  <a:srgbClr val="32256C"/>
                </a:solidFill>
              </a:rPr>
              <a:t>RUP a participar en el procedimiento de contratación a ser desarrollado mediante FERIA INCLUSIVA con el código FI-SGDPN-2025-002</a:t>
            </a:r>
          </a:p>
          <a:p>
            <a:pPr lvl="0" algn="just"/>
            <a:endParaRPr lang="es-ES" sz="2000" dirty="0">
              <a:solidFill>
                <a:srgbClr val="32256C"/>
              </a:solidFill>
            </a:endParaRPr>
          </a:p>
          <a:p>
            <a:pPr lvl="0" algn="just"/>
            <a:r>
              <a:rPr lang="es-ES" sz="2000" dirty="0" smtClean="0">
                <a:solidFill>
                  <a:srgbClr val="32256C"/>
                </a:solidFill>
              </a:rPr>
              <a:t>Con la misma importancia, se invita a la </a:t>
            </a:r>
            <a:r>
              <a:rPr lang="es-ES" sz="2000" dirty="0">
                <a:solidFill>
                  <a:srgbClr val="32256C"/>
                </a:solidFill>
              </a:rPr>
              <a:t>etapa de Socialización, preguntas, respuestas y aclaraciones de la </a:t>
            </a:r>
            <a:r>
              <a:rPr lang="es-ES" sz="2000" dirty="0" smtClean="0">
                <a:solidFill>
                  <a:srgbClr val="32256C"/>
                </a:solidFill>
              </a:rPr>
              <a:t>Feria Inclusiva </a:t>
            </a:r>
            <a:r>
              <a:rPr lang="es-ES" sz="2000" dirty="0">
                <a:solidFill>
                  <a:srgbClr val="32256C"/>
                </a:solidFill>
              </a:rPr>
              <a:t>se realizará en vía </a:t>
            </a:r>
            <a:r>
              <a:rPr lang="es-ES" sz="2000" dirty="0" err="1">
                <a:solidFill>
                  <a:srgbClr val="32256C"/>
                </a:solidFill>
              </a:rPr>
              <a:t>Teams</a:t>
            </a:r>
            <a:r>
              <a:rPr lang="es-ES" sz="2000" dirty="0" smtClean="0">
                <a:solidFill>
                  <a:srgbClr val="32256C"/>
                </a:solidFill>
              </a:rPr>
              <a:t> </a:t>
            </a:r>
            <a:r>
              <a:rPr lang="es-ES" sz="2000" dirty="0">
                <a:solidFill>
                  <a:srgbClr val="32256C"/>
                </a:solidFill>
              </a:rPr>
              <a:t>el día </a:t>
            </a:r>
            <a:r>
              <a:rPr lang="es-ES" sz="2000" dirty="0" smtClean="0">
                <a:solidFill>
                  <a:srgbClr val="32256C"/>
                </a:solidFill>
              </a:rPr>
              <a:t>10 </a:t>
            </a:r>
            <a:r>
              <a:rPr lang="es-ES" sz="2000" dirty="0">
                <a:solidFill>
                  <a:srgbClr val="32256C"/>
                </a:solidFill>
              </a:rPr>
              <a:t>de </a:t>
            </a:r>
            <a:r>
              <a:rPr lang="es-ES" sz="2000" dirty="0" smtClean="0">
                <a:solidFill>
                  <a:srgbClr val="32256C"/>
                </a:solidFill>
              </a:rPr>
              <a:t>marzo </a:t>
            </a:r>
            <a:r>
              <a:rPr lang="es-ES" sz="2000" dirty="0">
                <a:solidFill>
                  <a:srgbClr val="32256C"/>
                </a:solidFill>
              </a:rPr>
              <a:t>del </a:t>
            </a:r>
            <a:r>
              <a:rPr lang="es-ES" sz="2000" dirty="0" smtClean="0">
                <a:solidFill>
                  <a:srgbClr val="32256C"/>
                </a:solidFill>
              </a:rPr>
              <a:t>2025 </a:t>
            </a:r>
            <a:r>
              <a:rPr lang="es-ES" sz="2000" dirty="0">
                <a:solidFill>
                  <a:srgbClr val="32256C"/>
                </a:solidFill>
              </a:rPr>
              <a:t>a las </a:t>
            </a:r>
            <a:r>
              <a:rPr lang="es-ES" sz="2000" dirty="0" smtClean="0">
                <a:solidFill>
                  <a:srgbClr val="32256C"/>
                </a:solidFill>
              </a:rPr>
              <a:t>11h00 </a:t>
            </a:r>
            <a:r>
              <a:rPr lang="es-ES" sz="2000" dirty="0">
                <a:solidFill>
                  <a:srgbClr val="32256C"/>
                </a:solidFill>
              </a:rPr>
              <a:t>en </a:t>
            </a:r>
            <a:r>
              <a:rPr lang="es-ES" sz="2000" dirty="0" smtClean="0">
                <a:solidFill>
                  <a:srgbClr val="32256C"/>
                </a:solidFill>
              </a:rPr>
              <a:t>el siguiente </a:t>
            </a:r>
            <a:r>
              <a:rPr lang="es-ES" sz="2000" dirty="0">
                <a:solidFill>
                  <a:srgbClr val="32256C"/>
                </a:solidFill>
              </a:rPr>
              <a:t>link</a:t>
            </a:r>
            <a:r>
              <a:rPr lang="es-ES" sz="2000" dirty="0" smtClean="0">
                <a:solidFill>
                  <a:srgbClr val="32256C"/>
                </a:solidFill>
              </a:rPr>
              <a:t>:</a:t>
            </a:r>
          </a:p>
          <a:p>
            <a:pPr lvl="0" algn="just"/>
            <a:endParaRPr lang="es-ES" sz="2000" dirty="0">
              <a:solidFill>
                <a:srgbClr val="32256C"/>
              </a:solidFill>
            </a:endParaRPr>
          </a:p>
          <a:p>
            <a:r>
              <a:rPr lang="es-ES" dirty="0">
                <a:hlinkClick r:id="rId4"/>
              </a:rPr>
              <a:t>https://us02web.zoom.us/j/86713590194?pwd=WzapHU5ZMTPLEh2jiAnopEbPWXf6OV.1</a:t>
            </a:r>
            <a:endParaRPr lang="es-ES" dirty="0"/>
          </a:p>
          <a:p>
            <a:r>
              <a:rPr lang="es-ES" dirty="0"/>
              <a:t> </a:t>
            </a:r>
          </a:p>
          <a:p>
            <a:r>
              <a:rPr lang="es-ES" dirty="0"/>
              <a:t>ID de reunión: </a:t>
            </a:r>
            <a:r>
              <a:rPr lang="es-ES" dirty="0">
                <a:hlinkClick r:id="rId5"/>
              </a:rPr>
              <a:t>867 1359 0194</a:t>
            </a:r>
            <a:endParaRPr lang="es-ES" dirty="0"/>
          </a:p>
          <a:p>
            <a:r>
              <a:rPr lang="es-ES" dirty="0"/>
              <a:t>Código de acceso: 994864</a:t>
            </a:r>
          </a:p>
          <a:p>
            <a:pPr lvl="0" algn="just"/>
            <a:endParaRPr lang="es-ES" sz="2000" dirty="0" smtClean="0">
              <a:solidFill>
                <a:srgbClr val="32256C"/>
              </a:solidFill>
            </a:endParaRPr>
          </a:p>
          <a:p>
            <a:pPr lvl="0" algn="just"/>
            <a:r>
              <a:rPr lang="es-ES" sz="2000" dirty="0" smtClean="0">
                <a:solidFill>
                  <a:srgbClr val="32256C"/>
                </a:solidFill>
              </a:rPr>
              <a:t>Y de forma presencial el mismo y a la misma hora en la Plataforma Gubernamental del Sur, </a:t>
            </a:r>
            <a:r>
              <a:rPr lang="es-ES" sz="2000" dirty="0" err="1" smtClean="0">
                <a:solidFill>
                  <a:srgbClr val="32256C"/>
                </a:solidFill>
              </a:rPr>
              <a:t>Quitumbe</a:t>
            </a:r>
            <a:r>
              <a:rPr lang="es-ES" sz="2000" dirty="0" smtClean="0">
                <a:solidFill>
                  <a:srgbClr val="32256C"/>
                </a:solidFill>
              </a:rPr>
              <a:t>, ubicada en la Av. </a:t>
            </a:r>
            <a:r>
              <a:rPr lang="es-ES" sz="2000" dirty="0" err="1" smtClean="0">
                <a:solidFill>
                  <a:srgbClr val="32256C"/>
                </a:solidFill>
              </a:rPr>
              <a:t>Quitumbe</a:t>
            </a:r>
            <a:r>
              <a:rPr lang="es-ES" sz="2000" dirty="0" smtClean="0">
                <a:solidFill>
                  <a:srgbClr val="32256C"/>
                </a:solidFill>
              </a:rPr>
              <a:t> </a:t>
            </a:r>
            <a:r>
              <a:rPr lang="es-ES" sz="2000" dirty="0" err="1" smtClean="0">
                <a:solidFill>
                  <a:srgbClr val="32256C"/>
                </a:solidFill>
              </a:rPr>
              <a:t>Ñan</a:t>
            </a:r>
            <a:r>
              <a:rPr lang="es-ES" sz="2000" dirty="0" smtClean="0">
                <a:solidFill>
                  <a:srgbClr val="32256C"/>
                </a:solidFill>
              </a:rPr>
              <a:t> y Amaru </a:t>
            </a:r>
            <a:r>
              <a:rPr lang="es-ES" sz="2000" dirty="0" err="1" smtClean="0">
                <a:solidFill>
                  <a:srgbClr val="32256C"/>
                </a:solidFill>
              </a:rPr>
              <a:t>Ñan</a:t>
            </a:r>
            <a:r>
              <a:rPr lang="es-ES" sz="2000" dirty="0" smtClean="0">
                <a:solidFill>
                  <a:srgbClr val="32256C"/>
                </a:solidFill>
              </a:rPr>
              <a:t>, 6to piso, oficina 604 </a:t>
            </a:r>
            <a:r>
              <a:rPr lang="es-ES" sz="2000" dirty="0">
                <a:solidFill>
                  <a:srgbClr val="32256C"/>
                </a:solidFill>
              </a:rPr>
              <a:t>–</a:t>
            </a:r>
            <a:r>
              <a:rPr lang="es-ES" sz="2000" dirty="0" smtClean="0">
                <a:solidFill>
                  <a:srgbClr val="32256C"/>
                </a:solidFill>
              </a:rPr>
              <a:t> </a:t>
            </a:r>
            <a:r>
              <a:rPr lang="es-ES" sz="2000" dirty="0">
                <a:solidFill>
                  <a:srgbClr val="32256C"/>
                </a:solidFill>
              </a:rPr>
              <a:t>Dirección de Desarrollo de Proyectos a Comunas, Comunidades, Pueblos, </a:t>
            </a:r>
            <a:r>
              <a:rPr lang="es-ES" sz="2000" dirty="0" smtClean="0">
                <a:solidFill>
                  <a:srgbClr val="32256C"/>
                </a:solidFill>
              </a:rPr>
              <a:t>Nacionalidades</a:t>
            </a:r>
            <a:endParaRPr dirty="0"/>
          </a:p>
        </p:txBody>
      </p:sp>
      <p:sp>
        <p:nvSpPr>
          <p:cNvPr id="88" name="Google Shape;88;p1"/>
          <p:cNvSpPr txBox="1"/>
          <p:nvPr/>
        </p:nvSpPr>
        <p:spPr>
          <a:xfrm>
            <a:off x="-36522" y="861616"/>
            <a:ext cx="437460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C"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COMUNICADO OFICIAL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220</Words>
  <Application>Microsoft Office PowerPoint</Application>
  <PresentationFormat>Personalizado</PresentationFormat>
  <Paragraphs>15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Alexander Gudiño Arboleda</dc:creator>
  <cp:lastModifiedBy>VALERIA REBECA RON FLORES</cp:lastModifiedBy>
  <cp:revision>8</cp:revision>
  <dcterms:created xsi:type="dcterms:W3CDTF">2023-11-24T14:37:46Z</dcterms:created>
  <dcterms:modified xsi:type="dcterms:W3CDTF">2025-02-28T18:40:26Z</dcterms:modified>
</cp:coreProperties>
</file>